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70" r:id="rId4"/>
    <p:sldId id="259" r:id="rId5"/>
    <p:sldId id="258" r:id="rId6"/>
    <p:sldId id="260" r:id="rId7"/>
    <p:sldId id="261" r:id="rId8"/>
    <p:sldId id="269" r:id="rId9"/>
    <p:sldId id="271" r:id="rId10"/>
    <p:sldId id="262" r:id="rId11"/>
    <p:sldId id="265" r:id="rId12"/>
    <p:sldId id="263" r:id="rId13"/>
    <p:sldId id="264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B296E-1FDE-45F0-A3B8-97CBD05178C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BAE02-FEC4-46E1-8EED-AEA046B24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472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505930"/>
            <a:ext cx="8543956" cy="1470025"/>
          </a:xfrm>
        </p:spPr>
        <p:txBody>
          <a:bodyPr>
            <a:normAutofit/>
          </a:bodyPr>
          <a:lstStyle/>
          <a:p>
            <a:r>
              <a:rPr lang="ru-RU" sz="6000" dirty="0"/>
              <a:t>Сахарный диабет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7715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/>
              <a:t>Сахарный диабет </a:t>
            </a:r>
            <a:r>
              <a:rPr lang="ru-RU" sz="2800" dirty="0"/>
              <a:t>— группа  эндокринных заболеваний, возникающих из-за абсолютной или относительной недостаточности гормона инсулина, в результате чего развивается гипергликемия — стойкое увеличение содержания глюкозы в крови. </a:t>
            </a:r>
          </a:p>
        </p:txBody>
      </p:sp>
      <p:pic>
        <p:nvPicPr>
          <p:cNvPr id="3" name="Рисунок 2" descr="1330337105_diab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429000"/>
            <a:ext cx="4714908" cy="3219450"/>
          </a:xfrm>
          <a:prstGeom prst="rect">
            <a:avLst/>
          </a:prstGeom>
        </p:spPr>
      </p:pic>
      <p:pic>
        <p:nvPicPr>
          <p:cNvPr id="4" name="Рисунок 3" descr="stepeni-saharnogo-deabeta3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3786190"/>
            <a:ext cx="3357586" cy="26473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iabet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142852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/>
              <a:t> </a:t>
            </a:r>
            <a:r>
              <a:rPr lang="ru-RU" sz="3200" b="1" u="sng" dirty="0"/>
              <a:t>Выделяют два типа заболевания: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282" y="1000108"/>
            <a:ext cx="878687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400" b="1" u="sng" dirty="0"/>
              <a:t>Первый тип</a:t>
            </a:r>
            <a:r>
              <a:rPr lang="ru-RU" dirty="0"/>
              <a:t>: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страдают люди до 40-ка лет, худые. Организм вырабатывает антитела, которые истребляют клетки поджелудочной железы, вырабатывающие инсулин. Для поддержания уровня инсулина в крови его вводят подкожно шприцом с каждым приемом пищи. От этого типа полностью излечиться невозможно. Очень важно соблюдать строгую диету, из рациона исключаются полностью легко усвояемые углеводы (сахар, сладости, фруктовые соки, сахаросодержащие лимонады).</a:t>
            </a: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6" name="Рисунок 5" descr="saharnii-deabet3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3071810"/>
            <a:ext cx="3214678" cy="27146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20" y="3429000"/>
            <a:ext cx="55721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400" b="1" u="sng" dirty="0"/>
              <a:t>Второй тип</a:t>
            </a:r>
            <a:r>
              <a:rPr lang="ru-RU" sz="2400" b="1" dirty="0"/>
              <a:t>:</a:t>
            </a:r>
            <a:r>
              <a:rPr lang="ru-RU" dirty="0">
                <a:latin typeface="Arial" pitchFamily="34" charset="0"/>
                <a:cs typeface="Arial" pitchFamily="34" charset="0"/>
              </a:rPr>
              <a:t> страдают после 40 лет, полные. Происходит  потеря чувствительности клеток к инсулину и переизбыток питательных веществ в них. Применение инсулина для лечения обычно не нужно. Больному назначается диета и рекомендуется постепенно уменьшать вес для достижения нормального веса, который необходимо поддерживать на протяжении всей жизни.</a:t>
            </a:r>
          </a:p>
          <a:p>
            <a:pPr>
              <a:buFont typeface="Wingdings" pitchFamily="2" charset="2"/>
              <a:buChar char="q"/>
            </a:pPr>
            <a:endParaRPr lang="ru-RU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998578-0301.jpg"/>
          <p:cNvPicPr>
            <a:picLocks noChangeAspect="1"/>
          </p:cNvPicPr>
          <p:nvPr/>
        </p:nvPicPr>
        <p:blipFill>
          <a:blip r:embed="rId2">
            <a:lum bright="40000" contrast="-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00232" y="214290"/>
            <a:ext cx="542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/>
              <a:t>Причины заболевания: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179536" cy="9233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365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ru-RU" sz="1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1142984"/>
            <a:ext cx="878687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1365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dirty="0">
              <a:latin typeface="Arial" pitchFamily="34" charset="0"/>
              <a:cs typeface="Arial" pitchFamily="34" charset="0"/>
            </a:endParaRPr>
          </a:p>
          <a:p>
            <a:pPr lvl="0" indent="136525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Tahoma" pitchFamily="34" charset="0"/>
                <a:cs typeface="Tahoma" pitchFamily="34" charset="0"/>
              </a:rPr>
              <a:t>Наследственность.</a:t>
            </a:r>
            <a:endParaRPr lang="ru-RU" sz="2000" dirty="0">
              <a:latin typeface="Tahoma" pitchFamily="34" charset="0"/>
              <a:cs typeface="Tahoma" pitchFamily="34" charset="0"/>
            </a:endParaRPr>
          </a:p>
          <a:p>
            <a:pPr lvl="0" indent="136525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Tahoma" pitchFamily="34" charset="0"/>
                <a:cs typeface="Tahoma" pitchFamily="34" charset="0"/>
              </a:rPr>
              <a:t>Ожирение.</a:t>
            </a:r>
            <a:endParaRPr lang="ru-RU" sz="2000" dirty="0">
              <a:latin typeface="Tahoma" pitchFamily="34" charset="0"/>
              <a:cs typeface="Tahoma" pitchFamily="34" charset="0"/>
            </a:endParaRPr>
          </a:p>
          <a:p>
            <a:pPr lvl="0" indent="136525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Tahoma" pitchFamily="34" charset="0"/>
                <a:cs typeface="Tahoma" pitchFamily="34" charset="0"/>
              </a:rPr>
              <a:t>Ряд заболеваний</a:t>
            </a:r>
            <a:r>
              <a:rPr lang="ru-RU" sz="2000" dirty="0">
                <a:latin typeface="Tahoma" pitchFamily="34" charset="0"/>
                <a:cs typeface="Tahoma" pitchFamily="34" charset="0"/>
              </a:rPr>
              <a:t>, способствующих поражению </a:t>
            </a:r>
            <a:r>
              <a:rPr lang="ru-RU" sz="2000" dirty="0" err="1">
                <a:latin typeface="Tahoma" pitchFamily="34" charset="0"/>
                <a:cs typeface="Tahoma" pitchFamily="34" charset="0"/>
              </a:rPr>
              <a:t>бета-клеток</a:t>
            </a:r>
            <a:r>
              <a:rPr lang="ru-RU" sz="2000" dirty="0">
                <a:latin typeface="Tahoma" pitchFamily="34" charset="0"/>
                <a:cs typeface="Tahoma" pitchFamily="34" charset="0"/>
              </a:rPr>
              <a:t>, отвечающих за выработку инсулина. К таким заболеваниям относятся болезни поджелудочной железы – рак поджелудочной железы, болезни других желез внутренней секреции.</a:t>
            </a:r>
          </a:p>
          <a:p>
            <a:pPr lvl="0" indent="136525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Tahoma" pitchFamily="34" charset="0"/>
                <a:cs typeface="Tahoma" pitchFamily="34" charset="0"/>
              </a:rPr>
              <a:t>Вирусные инфекции</a:t>
            </a:r>
            <a:r>
              <a:rPr lang="ru-RU" sz="2000" dirty="0">
                <a:latin typeface="Tahoma" pitchFamily="34" charset="0"/>
                <a:cs typeface="Tahoma" pitchFamily="34" charset="0"/>
              </a:rPr>
              <a:t> (</a:t>
            </a:r>
            <a:r>
              <a:rPr lang="ru-RU" sz="2000" dirty="0" err="1">
                <a:latin typeface="Tahoma" pitchFamily="34" charset="0"/>
                <a:cs typeface="Tahoma" pitchFamily="34" charset="0"/>
              </a:rPr>
              <a:t>краснуха,ветряная</a:t>
            </a:r>
            <a:r>
              <a:rPr lang="ru-RU" sz="2000" dirty="0">
                <a:latin typeface="Tahoma" pitchFamily="34" charset="0"/>
                <a:cs typeface="Tahoma" pitchFamily="34" charset="0"/>
              </a:rPr>
              <a:t> оспа, эпидемический гепатит, грипп и </a:t>
            </a:r>
            <a:r>
              <a:rPr lang="ru-RU" sz="2000" dirty="0" err="1">
                <a:latin typeface="Tahoma" pitchFamily="34" charset="0"/>
                <a:cs typeface="Tahoma" pitchFamily="34" charset="0"/>
              </a:rPr>
              <a:t>др</a:t>
            </a:r>
            <a:r>
              <a:rPr lang="ru-RU" sz="2000" dirty="0">
                <a:latin typeface="Tahoma" pitchFamily="34" charset="0"/>
                <a:cs typeface="Tahoma" pitchFamily="34" charset="0"/>
              </a:rPr>
              <a:t>). </a:t>
            </a:r>
          </a:p>
          <a:p>
            <a:pPr lvl="0" indent="136525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Tahoma" pitchFamily="34" charset="0"/>
                <a:cs typeface="Tahoma" pitchFamily="34" charset="0"/>
              </a:rPr>
              <a:t>Возраст.</a:t>
            </a:r>
            <a:r>
              <a:rPr lang="ru-RU" sz="2000" dirty="0">
                <a:latin typeface="Tahoma" pitchFamily="34" charset="0"/>
                <a:cs typeface="Tahoma" pitchFamily="34" charset="0"/>
              </a:rPr>
              <a:t> С возрастом на каждые десять лет риск заболеть сахарным диабетом увеличивается в два раза.</a:t>
            </a:r>
          </a:p>
          <a:p>
            <a:pPr lvl="0" indent="136525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Tahoma" pitchFamily="34" charset="0"/>
                <a:cs typeface="Tahoma" pitchFamily="34" charset="0"/>
              </a:rPr>
              <a:t>Другие заболевания</a:t>
            </a:r>
            <a:r>
              <a:rPr lang="ru-RU" sz="2000" dirty="0">
                <a:latin typeface="Tahoma" pitchFamily="34" charset="0"/>
                <a:cs typeface="Tahoma" pitchFamily="34" charset="0"/>
              </a:rPr>
              <a:t>, такие как </a:t>
            </a:r>
            <a:r>
              <a:rPr lang="ru-RU" sz="2000" dirty="0" err="1">
                <a:latin typeface="Tahoma" pitchFamily="34" charset="0"/>
                <a:cs typeface="Tahoma" pitchFamily="34" charset="0"/>
              </a:rPr>
              <a:t>иперфункция</a:t>
            </a:r>
            <a:r>
              <a:rPr lang="ru-RU" sz="2000" dirty="0">
                <a:latin typeface="Tahoma" pitchFamily="34" charset="0"/>
                <a:cs typeface="Tahoma" pitchFamily="34" charset="0"/>
              </a:rPr>
              <a:t> надпочечников, хронический панкреатит, повышение уровня </a:t>
            </a:r>
            <a:r>
              <a:rPr lang="ru-RU" sz="2000" dirty="0" err="1">
                <a:latin typeface="Tahoma" pitchFamily="34" charset="0"/>
                <a:cs typeface="Tahoma" pitchFamily="34" charset="0"/>
              </a:rPr>
              <a:t>контринсулярных</a:t>
            </a:r>
            <a:r>
              <a:rPr lang="ru-RU" sz="2000" dirty="0">
                <a:latin typeface="Tahoma" pitchFamily="34" charset="0"/>
                <a:cs typeface="Tahoma" pitchFamily="34" charset="0"/>
              </a:rPr>
              <a:t> гормонов, опухоли.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2100_Puatniskay_09_1.jpg"/>
          <p:cNvPicPr>
            <a:picLocks noChangeAspect="1"/>
          </p:cNvPicPr>
          <p:nvPr/>
        </p:nvPicPr>
        <p:blipFill>
          <a:blip r:embed="rId2">
            <a:lum bright="4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158" y="142852"/>
            <a:ext cx="850112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  </a:t>
            </a:r>
            <a:r>
              <a:rPr lang="ru-RU" sz="2800" b="1" u="sng" dirty="0"/>
              <a:t>Чем вреден высокий уровень глюкозы в крови?</a:t>
            </a:r>
          </a:p>
          <a:p>
            <a:r>
              <a:rPr lang="ru-RU" sz="2000" dirty="0"/>
              <a:t>                       При повышенном уровне глюкозы происходит:</a:t>
            </a:r>
            <a:endParaRPr lang="ru-RU" sz="2800" b="1" u="sng" dirty="0"/>
          </a:p>
          <a:p>
            <a:pPr algn="just">
              <a:buFont typeface="Wingdings" pitchFamily="2" charset="2"/>
              <a:buChar char="§"/>
            </a:pPr>
            <a:r>
              <a:rPr lang="ru-RU" sz="2000" dirty="0"/>
              <a:t>Трансформация глюкозы в жировые отложения, что приводит к </a:t>
            </a:r>
            <a:r>
              <a:rPr lang="ru-RU" sz="2000" b="1" i="1" dirty="0"/>
              <a:t>ожирению</a:t>
            </a:r>
            <a:r>
              <a:rPr lang="ru-RU" sz="2000" dirty="0"/>
              <a:t>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000" dirty="0" err="1"/>
              <a:t>Гликозилирование</a:t>
            </a:r>
            <a:r>
              <a:rPr lang="ru-RU" sz="2000" dirty="0"/>
              <a:t> («засахаривание») белков клеточных мембран. Влечет за собой </a:t>
            </a:r>
            <a:r>
              <a:rPr lang="ru-RU" sz="2000" b="1" i="1" dirty="0"/>
              <a:t>нарушения нормальной структуры всех внутренних органов</a:t>
            </a:r>
            <a:r>
              <a:rPr lang="ru-RU" sz="2000" dirty="0"/>
              <a:t>: головного мозга, сердца, легких, печени, желудка и кишечника, мышц и кожи;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000" dirty="0"/>
              <a:t>Активация </a:t>
            </a:r>
            <a:r>
              <a:rPr lang="ru-RU" sz="2000" dirty="0" err="1"/>
              <a:t>сорбитолового</a:t>
            </a:r>
            <a:r>
              <a:rPr lang="ru-RU" sz="2000" dirty="0"/>
              <a:t> пути сброса глюкозы. При этом возникают токсические соединения, которые вызывают </a:t>
            </a:r>
            <a:r>
              <a:rPr lang="ru-RU" sz="2000" b="1" i="1" dirty="0"/>
              <a:t>специфическое поражение нервных клеток</a:t>
            </a:r>
            <a:r>
              <a:rPr lang="ru-RU" sz="2000" dirty="0"/>
              <a:t>, что лежит в основе диабетической </a:t>
            </a:r>
            <a:r>
              <a:rPr lang="ru-RU" sz="2000" dirty="0" err="1"/>
              <a:t>нейропатии</a:t>
            </a:r>
            <a:r>
              <a:rPr lang="ru-RU" sz="2000" dirty="0"/>
              <a:t>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000" b="1" i="1" dirty="0"/>
              <a:t>Поражение мелких и крупных сосудов</a:t>
            </a:r>
            <a:r>
              <a:rPr lang="ru-RU" sz="2000" dirty="0"/>
              <a:t>. Это вызвано прогрессированием отложений холестерина. Как следствие – диабетическая </a:t>
            </a:r>
            <a:r>
              <a:rPr lang="ru-RU" sz="2000" dirty="0" err="1"/>
              <a:t>микроангиопатия</a:t>
            </a:r>
            <a:r>
              <a:rPr lang="ru-RU" sz="2000" dirty="0"/>
              <a:t> внутренних органов, глаз, </a:t>
            </a:r>
            <a:r>
              <a:rPr lang="ru-RU" sz="2000" dirty="0" err="1"/>
              <a:t>ангиопатия</a:t>
            </a:r>
            <a:r>
              <a:rPr lang="ru-RU" sz="2000" dirty="0"/>
              <a:t> нижних конечностей.</a:t>
            </a:r>
          </a:p>
          <a:p>
            <a:endParaRPr lang="ru-RU" sz="1000" dirty="0"/>
          </a:p>
        </p:txBody>
      </p:sp>
      <p:pic>
        <p:nvPicPr>
          <p:cNvPr id="3" name="Рисунок 2" descr="sahar-v-krovi65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4929198"/>
            <a:ext cx="4071966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-диабета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0" y="0"/>
            <a:ext cx="917975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4282" y="142852"/>
            <a:ext cx="871543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                            </a:t>
            </a:r>
            <a:r>
              <a:rPr lang="ru-RU" sz="3200" b="1" dirty="0"/>
              <a:t>Симптомы заболевания:</a:t>
            </a:r>
          </a:p>
          <a:p>
            <a:endParaRPr lang="ru-RU" sz="3200" b="1" dirty="0"/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Постоянная сухость во рту;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Чувство жажды с невозможностью утолить её;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Повышение диуреза – заметное повышение порционной и общей выделяемой за сутки мочи;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Снижение или резкое увеличение веса и жировых отложений;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Сильный зуд кожи и её сухость;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Повышенная склонность к гнойничковым процессам на коже и мягких тканях;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Мышечная слабость и повышенная потливость;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Плохое заживление любых ран.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ipoglikemi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_10_5317_priznaki_diabeta_u_gensch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29100" cy="3340100"/>
          </a:xfrm>
          <a:prstGeom prst="rect">
            <a:avLst/>
          </a:prstGeom>
        </p:spPr>
      </p:pic>
      <p:pic>
        <p:nvPicPr>
          <p:cNvPr id="3" name="Рисунок 2" descr="7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8410"/>
            <a:ext cx="2357422" cy="2569590"/>
          </a:xfrm>
          <a:prstGeom prst="rect">
            <a:avLst/>
          </a:prstGeom>
        </p:spPr>
      </p:pic>
      <p:pic>
        <p:nvPicPr>
          <p:cNvPr id="4" name="Рисунок 3" descr="dermati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11" y="-142900"/>
            <a:ext cx="4929190" cy="3786218"/>
          </a:xfrm>
          <a:prstGeom prst="rect">
            <a:avLst/>
          </a:prstGeom>
        </p:spPr>
      </p:pic>
      <p:pic>
        <p:nvPicPr>
          <p:cNvPr id="6" name="Рисунок 5" descr="скачанные файлы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694" y="3571876"/>
            <a:ext cx="3857652" cy="3286125"/>
          </a:xfrm>
          <a:prstGeom prst="rect">
            <a:avLst/>
          </a:prstGeom>
        </p:spPr>
      </p:pic>
      <p:pic>
        <p:nvPicPr>
          <p:cNvPr id="5" name="Рисунок 4" descr="kozhnyj-zu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7422" y="3571876"/>
            <a:ext cx="3481388" cy="3286124"/>
          </a:xfrm>
          <a:prstGeom prst="rect">
            <a:avLst/>
          </a:prstGeom>
        </p:spPr>
      </p:pic>
      <p:pic>
        <p:nvPicPr>
          <p:cNvPr id="7" name="Рисунок 6" descr="Treshini_na_stopax(1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500306"/>
            <a:ext cx="4214810" cy="23174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s (1).jpg"/>
          <p:cNvPicPr>
            <a:picLocks noChangeAspect="1"/>
          </p:cNvPicPr>
          <p:nvPr/>
        </p:nvPicPr>
        <p:blipFill>
          <a:blip r:embed="rId2">
            <a:lum bright="50000" contrast="-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2844" y="142852"/>
            <a:ext cx="900115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 </a:t>
            </a:r>
            <a:r>
              <a:rPr lang="ru-RU" sz="3200" b="1" u="sng" dirty="0"/>
              <a:t>К основным проявлениям осложненного     </a:t>
            </a:r>
            <a:r>
              <a:rPr lang="ru-RU" sz="3200" b="1" dirty="0"/>
              <a:t>    </a:t>
            </a:r>
            <a:r>
              <a:rPr lang="ru-RU" sz="3200" b="1" u="sng" dirty="0"/>
              <a:t>диабета относятся: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Нарушение зрения;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Головные боли и неврологические отклонения;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Сердечные боли, увеличение печени, если их не отмечалось до появления диабета;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Боли и онемение нижних конечностей с нарушением функции ходьбы;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Снижение чувствительности кожи, особенно стоп;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Появление ран, которые длительно не заживают;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Прогрессивное повышение АД;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Отёчность лица и голеней;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Появление запаха ацетона от больного;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Помрачение сознания.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 algn="ctr"/>
            <a:r>
              <a:rPr lang="ru-RU" sz="2000" dirty="0"/>
              <a:t>   Появление характерных признаков диабета или развития его</a:t>
            </a:r>
          </a:p>
          <a:p>
            <a:pPr algn="ctr"/>
            <a:r>
              <a:rPr lang="ru-RU" sz="2000" dirty="0"/>
              <a:t>осложнений – сигнал тревоги, который говорит о прогрессировании болезни или недостаточной медикаментозной коррекции.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22.jpg"/>
          <p:cNvPicPr>
            <a:picLocks noChangeAspect="1"/>
          </p:cNvPicPr>
          <p:nvPr/>
        </p:nvPicPr>
        <p:blipFill>
          <a:blip r:embed="rId2">
            <a:lum bright="40000" contrast="-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2844" y="0"/>
            <a:ext cx="885831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            </a:t>
            </a:r>
            <a:r>
              <a:rPr lang="ru-RU" sz="3600" b="1" u="sng" dirty="0"/>
              <a:t>Степени сахарного диабета: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400" dirty="0"/>
              <a:t>Сахарный диабет первой степени                            </a:t>
            </a:r>
            <a:r>
              <a:rPr lang="ru-RU" sz="1600" dirty="0"/>
              <a:t>(благоприятное течение болезни. Диабет полностью компенсированный, уровень глюкозы в норме, отсутствует </a:t>
            </a:r>
            <a:r>
              <a:rPr lang="ru-RU" sz="1600" dirty="0" err="1"/>
              <a:t>глюкозурия</a:t>
            </a:r>
            <a:r>
              <a:rPr lang="ru-RU" sz="1600" dirty="0"/>
              <a:t> (выделение глюкозы с мочой), показатели гемоглобина в норме. Отсутствуют признаки осложнений диабета. Достичь таких результатов при этом удается при помощи диетотерапии и приема </a:t>
            </a:r>
            <a:r>
              <a:rPr lang="ru-RU" sz="1600" dirty="0" err="1"/>
              <a:t>спец.репаратов</a:t>
            </a:r>
            <a:r>
              <a:rPr lang="ru-RU" sz="1600" dirty="0"/>
              <a:t>);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400" dirty="0"/>
              <a:t>Сахарный диабет второй степени                                    </a:t>
            </a:r>
            <a:r>
              <a:rPr lang="ru-RU" sz="1600" dirty="0"/>
              <a:t>(частичная компенсация диабета. Появляются признаки осложнений диабета и поражения типичных органов: глаз, почек, сердца, сосудов, нервов, нижних конечностей. Уровень глюкозы повышен незначительно. </a:t>
            </a:r>
            <a:r>
              <a:rPr lang="ru-RU" sz="1600" dirty="0" err="1"/>
              <a:t>Глюкозурия</a:t>
            </a:r>
            <a:r>
              <a:rPr lang="ru-RU" sz="1600" dirty="0"/>
              <a:t> не определяется. Показатели гемоглобина находятся в нормальных пределах или незначительно повышены);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400" dirty="0"/>
              <a:t>Сахарный диабет третьей степени                        </a:t>
            </a:r>
            <a:r>
              <a:rPr lang="ru-RU" sz="1600" dirty="0"/>
              <a:t>(прогрессирование и невозможность медикаментозного контроля. Уровень глюкозы повышен, отмечается стойкая </a:t>
            </a:r>
            <a:r>
              <a:rPr lang="ru-RU" sz="1600" dirty="0" err="1"/>
              <a:t>глюкозурия</a:t>
            </a:r>
            <a:r>
              <a:rPr lang="ru-RU" sz="1600" dirty="0"/>
              <a:t> , высокая протеинурия (наличие белка в моче), появляются явные проявления поражения органов. Повышенный уровень гемоглобина);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400" dirty="0"/>
              <a:t>Сахарный диабет четвертой степени                                                           </a:t>
            </a:r>
            <a:r>
              <a:rPr lang="ru-RU" sz="1600" dirty="0"/>
              <a:t>(абсолютная декомпенсацию процесса и развитие тяжелейших осложнений. При этом уровень гликемии повышается до критических цифр. Прогрессивная протеинурия. Характерно развитие почечной недостаточности, диабетических язв, гангрены конечностей. Склонность к развитию диабетических ком).</a:t>
            </a:r>
          </a:p>
          <a:p>
            <a:pPr marL="742950" indent="-742950">
              <a:buFont typeface="+mj-lt"/>
              <a:buAutoNum type="arabicPeriod"/>
            </a:pPr>
            <a:endParaRPr lang="ru-RU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361341364_4caf5cb8b937957a3f730000_apertura.jpg"/>
          <p:cNvPicPr>
            <a:picLocks noChangeAspect="1"/>
          </p:cNvPicPr>
          <p:nvPr/>
        </p:nvPicPr>
        <p:blipFill>
          <a:blip r:embed="rId2">
            <a:lum bright="5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   </a:t>
            </a:r>
            <a:r>
              <a:rPr lang="ru-RU" sz="2800" b="1" u="sng" dirty="0"/>
              <a:t>Осложнения и последствия сахарного диабета:</a:t>
            </a:r>
          </a:p>
          <a:p>
            <a:endParaRPr lang="ru-RU" sz="2800" b="1" u="sng" dirty="0"/>
          </a:p>
          <a:p>
            <a:pPr>
              <a:buFont typeface="Wingdings" pitchFamily="2" charset="2"/>
              <a:buChar char="ü"/>
            </a:pPr>
            <a:r>
              <a:rPr lang="ru-RU" sz="2800" dirty="0"/>
              <a:t>Кома;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/>
              <a:t>Отеки;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/>
              <a:t>Высокое</a:t>
            </a:r>
            <a:r>
              <a:rPr lang="en-US" sz="2800" dirty="0"/>
              <a:t>/</a:t>
            </a:r>
            <a:r>
              <a:rPr lang="ru-RU" sz="2800" dirty="0"/>
              <a:t>низкое АД;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/>
              <a:t>Боли в ногах;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/>
              <a:t>Трофические язвы;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/>
              <a:t>Гангрена.</a:t>
            </a:r>
          </a:p>
          <a:p>
            <a:endParaRPr lang="ru-RU" sz="2800" dirty="0"/>
          </a:p>
        </p:txBody>
      </p:sp>
      <p:pic>
        <p:nvPicPr>
          <p:cNvPr id="5" name="Рисунок 4" descr="diabet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4000504"/>
            <a:ext cx="3786214" cy="2714644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714356"/>
            <a:ext cx="3757327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kak-lechit-saxarnyj-diabet-2-tipa.jpg"/>
          <p:cNvPicPr>
            <a:picLocks noChangeAspect="1"/>
          </p:cNvPicPr>
          <p:nvPr/>
        </p:nvPicPr>
        <p:blipFill>
          <a:blip r:embed="rId2">
            <a:lum bright="50000" contrast="-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2844" y="142852"/>
            <a:ext cx="885831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         Профилактика сахарного диабета:</a:t>
            </a:r>
          </a:p>
          <a:p>
            <a:pPr algn="just"/>
            <a:r>
              <a:rPr lang="ru-RU" dirty="0"/>
              <a:t>          К сожалению, не всегда можно повлиять на неизбежность появления сахарного диабета первого типа. Ведь основными его причинами является наследственный фактор и мелкие вирусы, с которыми сталкивается каждый человек. Но заболевание развивается далеко не у всех. </a:t>
            </a:r>
          </a:p>
          <a:p>
            <a:pPr algn="just"/>
            <a:r>
              <a:rPr lang="ru-RU" dirty="0"/>
              <a:t>          Предупрежден – вооружён, поэтому профилактика сахарного диабета не  помешает никому.</a:t>
            </a:r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r>
              <a:rPr lang="ru-RU" sz="2000" b="1" i="1" dirty="0"/>
              <a:t>      </a:t>
            </a:r>
            <a:r>
              <a:rPr lang="ru-RU" sz="2000" b="1" i="1" u="sng" dirty="0"/>
              <a:t>К   полноценным   профилактическим    мерам   можно   отнести: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Нормализацию массы тела;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Контроль артериальной гипертонии и липидного обмена;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Правильное дробное диетическое питание с минимальным содержанием углеводов и жиров способных к легкому усвоению;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Дозированные физические нагрузки. Предполагают борьбу с гиподинамией и отказ от избыточных нагрузок.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 (2).jpg"/>
          <p:cNvPicPr>
            <a:picLocks noChangeAspect="1"/>
          </p:cNvPicPr>
          <p:nvPr/>
        </p:nvPicPr>
        <p:blipFill>
          <a:blip r:embed="rId2">
            <a:lum bright="30000" contrast="-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8929718" cy="3642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9503" tIns="38088" rIns="38088" bIns="3332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365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        </a:t>
            </a:r>
            <a:r>
              <a:rPr kumimoji="0" lang="ru-RU" sz="2800" b="1" i="0" u="sng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Можно ли вылечить сахарный диабет?</a:t>
            </a:r>
          </a:p>
          <a:p>
            <a:pPr marL="0" marR="0" lvl="0" indent="1365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sng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0" marR="0" lvl="0" indent="1365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Arial" pitchFamily="34" charset="0"/>
                <a:cs typeface="Arial" pitchFamily="34" charset="0"/>
              </a:rPr>
              <a:t>Вопрос возможности полного излечения 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от сахарного диабета сегодня рассматривается</a:t>
            </a:r>
            <a:r>
              <a:rPr kumimoji="0" lang="ru-RU" b="0" i="0" u="none" strike="noStrike" cap="none" normalizeH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неоднозначно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Сложность ситуации в том, что очень тяжело вернуть то, что уже утрачено.</a:t>
            </a:r>
          </a:p>
          <a:p>
            <a:pPr marL="0" marR="0" lvl="0" indent="1365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Как утверждает официальная медицина - сахарный диабет первого типа и стойкие формы диабета второго типа полностью излечить нельзя. Но постоянным медикаментозным лечением можно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недопустить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или замедлить прогрессирование осложнений диабета. Ведь именно они опасны для человека. Поэтому крайне важно заниматься регулярным контролем величины гликемии крови, контролируя эффективность лечебных мероприятий.</a:t>
            </a:r>
          </a:p>
        </p:txBody>
      </p:sp>
      <p:pic>
        <p:nvPicPr>
          <p:cNvPr id="5" name="Рисунок 4" descr="saharnyi-diabi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3929066"/>
            <a:ext cx="3495675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285728"/>
            <a:ext cx="87868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  Примерный рацион питания для больного диабетом:</a:t>
            </a:r>
          </a:p>
        </p:txBody>
      </p:sp>
      <p:pic>
        <p:nvPicPr>
          <p:cNvPr id="3" name="Рисунок 2" descr="dieta_diabet_2_tip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357298"/>
            <a:ext cx="8358246" cy="53578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170</TotalTime>
  <Words>667</Words>
  <Application>Microsoft Office PowerPoint</Application>
  <PresentationFormat>Экран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Справедливость</vt:lpstr>
      <vt:lpstr>Сахарный диабет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Сахарный диабет</dc:title>
  <dc:creator>a1</dc:creator>
  <cp:lastModifiedBy>Пользователь</cp:lastModifiedBy>
  <cp:revision>19</cp:revision>
  <dcterms:created xsi:type="dcterms:W3CDTF">2015-09-28T19:56:29Z</dcterms:created>
  <dcterms:modified xsi:type="dcterms:W3CDTF">2022-12-02T08:13:46Z</dcterms:modified>
</cp:coreProperties>
</file>